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4"/>
  </p:sldMasterIdLst>
  <p:notesMasterIdLst>
    <p:notesMasterId r:id="rId11"/>
  </p:notesMasterIdLst>
  <p:handoutMasterIdLst>
    <p:handoutMasterId r:id="rId12"/>
  </p:handoutMasterIdLst>
  <p:sldIdLst>
    <p:sldId id="261" r:id="rId5"/>
    <p:sldId id="262" r:id="rId6"/>
    <p:sldId id="266" r:id="rId7"/>
    <p:sldId id="267" r:id="rId8"/>
    <p:sldId id="268" r:id="rId9"/>
    <p:sldId id="259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35"/>
  </p:normalViewPr>
  <p:slideViewPr>
    <p:cSldViewPr snapToGrid="0" snapToObjects="1" showGuides="1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824B4449-5165-434B-8231-931989CCC0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a-DK"/>
              <a:t>matematik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C7C1C90-4A6F-A74D-8681-77EA7994F4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7C450-EB3F-C34B-8774-D70C3841213D}" type="datetimeFigureOut">
              <a:rPr lang="da-DK" smtClean="0"/>
              <a:t>13-12-2023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ED4360C-EEEF-434A-A31E-32C0F21F1C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7892701-75DB-F040-AF48-2FFB8EB0D2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E3253-56E2-A94E-84FA-9A4B667A65C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05291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a-DK"/>
              <a:t>matematik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C7829-FB14-8D47-96DF-7592E7F2D66D}" type="datetimeFigureOut">
              <a:rPr lang="da-DK" smtClean="0"/>
              <a:t>13-12-2023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9D2C0-9CB4-A140-B2BB-B17DED9D4B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67249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med tekst l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slidenummer 5">
            <a:extLst>
              <a:ext uri="{FF2B5EF4-FFF2-40B4-BE49-F238E27FC236}">
                <a16:creationId xmlns:a16="http://schemas.microsoft.com/office/drawing/2014/main" id="{A45F5B46-D55B-F045-A128-B4BD06475C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3274" y="6258040"/>
            <a:ext cx="2719349" cy="365125"/>
          </a:xfrm>
          <a:prstGeom prst="rect">
            <a:avLst/>
          </a:prstGeom>
        </p:spPr>
        <p:txBody>
          <a:bodyPr vert="horz" lIns="0" tIns="0" rIns="0" bIns="46800" rtlCol="0" anchor="t" anchorCtr="0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1D356A5-A715-0647-893E-2884623003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6" name="Pladsholder til dato 3">
            <a:extLst>
              <a:ext uri="{FF2B5EF4-FFF2-40B4-BE49-F238E27FC236}">
                <a16:creationId xmlns:a16="http://schemas.microsoft.com/office/drawing/2014/main" id="{0D12BBD7-B60F-6C4F-B597-4CC1BCF182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69951" y="6258040"/>
            <a:ext cx="2726049" cy="365125"/>
          </a:xfrm>
          <a:prstGeom prst="rect">
            <a:avLst/>
          </a:prstGeom>
        </p:spPr>
        <p:txBody>
          <a:bodyPr lIns="0" tIns="0" rIns="9000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17" name="Pladsholder til sidefod 4">
            <a:extLst>
              <a:ext uri="{FF2B5EF4-FFF2-40B4-BE49-F238E27FC236}">
                <a16:creationId xmlns:a16="http://schemas.microsoft.com/office/drawing/2014/main" id="{FEED511B-05EF-FF4C-8933-10E2C8D7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365" y="6258040"/>
            <a:ext cx="2726049" cy="365125"/>
          </a:xfrm>
          <a:prstGeom prst="rect">
            <a:avLst/>
          </a:prstGeom>
        </p:spPr>
        <p:txBody>
          <a:bodyPr lIns="0" tIns="0" rIns="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AE6D8C1B-3477-794F-9CED-B97BEFCF4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37" y="1453491"/>
            <a:ext cx="8601592" cy="474407"/>
          </a:xfrm>
          <a:prstGeom prst="rect">
            <a:avLst/>
          </a:prstGeom>
        </p:spPr>
        <p:txBody>
          <a:bodyPr lIns="0" tIns="0" rIns="0" bIns="46800" anchor="b" anchorCtr="0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21" name="Pladsholder til tekst 3">
            <a:extLst>
              <a:ext uri="{FF2B5EF4-FFF2-40B4-BE49-F238E27FC236}">
                <a16:creationId xmlns:a16="http://schemas.microsoft.com/office/drawing/2014/main" id="{8A508277-F3D4-0147-B682-88C44B97F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1037" y="2147299"/>
            <a:ext cx="8601592" cy="3729625"/>
          </a:xfrm>
          <a:blipFill>
            <a:blip r:embed="rId2"/>
            <a:tile tx="0" ty="0" sx="100000" sy="100000" flip="none" algn="tl"/>
          </a:blipFill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14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419757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/ Outro (afvent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>
            <a:extLst>
              <a:ext uri="{FF2B5EF4-FFF2-40B4-BE49-F238E27FC236}">
                <a16:creationId xmlns:a16="http://schemas.microsoft.com/office/drawing/2014/main" id="{108A3078-ACA2-8F4B-AC42-4113E2F883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68193" y="1849465"/>
            <a:ext cx="7455613" cy="250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95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d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6A56C88F-96FE-8D42-B2A9-767F69A45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37" y="1453491"/>
            <a:ext cx="4964541" cy="474407"/>
          </a:xfrm>
          <a:prstGeom prst="rect">
            <a:avLst/>
          </a:prstGeom>
        </p:spPr>
        <p:txBody>
          <a:bodyPr lIns="0" tIns="0" rIns="0" bIns="46800" anchor="b" anchorCtr="0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12" name="Pladsholder til tekst 3">
            <a:extLst>
              <a:ext uri="{FF2B5EF4-FFF2-40B4-BE49-F238E27FC236}">
                <a16:creationId xmlns:a16="http://schemas.microsoft.com/office/drawing/2014/main" id="{A11DBFE3-5F49-0142-98DE-B7725D431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1037" y="2147299"/>
            <a:ext cx="4964541" cy="3729625"/>
          </a:xfrm>
        </p:spPr>
        <p:txBody>
          <a:bodyPr lIns="0" rIns="0"/>
          <a:lstStyle>
            <a:lvl1pPr marL="0" indent="0">
              <a:lnSpc>
                <a:spcPts val="1800"/>
              </a:lnSpc>
              <a:buNone/>
              <a:defRPr sz="14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3EB451C-F1C6-764F-979A-537DE9EB0A4C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Pladsholder til dato 3">
            <a:extLst>
              <a:ext uri="{FF2B5EF4-FFF2-40B4-BE49-F238E27FC236}">
                <a16:creationId xmlns:a16="http://schemas.microsoft.com/office/drawing/2014/main" id="{F86E7F7A-8F8B-BA48-88FA-47ED22A8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69951" y="6258040"/>
            <a:ext cx="2726049" cy="365125"/>
          </a:xfrm>
          <a:prstGeom prst="rect">
            <a:avLst/>
          </a:prstGeom>
        </p:spPr>
        <p:txBody>
          <a:bodyPr lIns="0" tIns="0" rIns="9000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17" name="Pladsholder til sidefod 4">
            <a:extLst>
              <a:ext uri="{FF2B5EF4-FFF2-40B4-BE49-F238E27FC236}">
                <a16:creationId xmlns:a16="http://schemas.microsoft.com/office/drawing/2014/main" id="{72AE1FE3-DA83-4143-BC49-2CE06D688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365" y="6258040"/>
            <a:ext cx="2726049" cy="365125"/>
          </a:xfrm>
          <a:prstGeom prst="rect">
            <a:avLst/>
          </a:prstGeom>
        </p:spPr>
        <p:txBody>
          <a:bodyPr lIns="0" tIns="0" rIns="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40859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d bille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6A56C88F-96FE-8D42-B2A9-767F69A45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37" y="1453491"/>
            <a:ext cx="4964541" cy="474407"/>
          </a:xfrm>
          <a:prstGeom prst="rect">
            <a:avLst/>
          </a:prstGeom>
        </p:spPr>
        <p:txBody>
          <a:bodyPr lIns="0" tIns="0" rIns="0" bIns="46800" anchor="b" anchorCtr="0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12" name="Pladsholder til tekst 3">
            <a:extLst>
              <a:ext uri="{FF2B5EF4-FFF2-40B4-BE49-F238E27FC236}">
                <a16:creationId xmlns:a16="http://schemas.microsoft.com/office/drawing/2014/main" id="{A11DBFE3-5F49-0142-98DE-B7725D431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1037" y="2147299"/>
            <a:ext cx="4964541" cy="3729625"/>
          </a:xfrm>
        </p:spPr>
        <p:txBody>
          <a:bodyPr lIns="0" rIns="0"/>
          <a:lstStyle>
            <a:lvl1pPr marL="0" indent="0">
              <a:lnSpc>
                <a:spcPts val="1800"/>
              </a:lnSpc>
              <a:buNone/>
              <a:defRPr sz="14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16" name="Pladsholder til dato 3">
            <a:extLst>
              <a:ext uri="{FF2B5EF4-FFF2-40B4-BE49-F238E27FC236}">
                <a16:creationId xmlns:a16="http://schemas.microsoft.com/office/drawing/2014/main" id="{F86E7F7A-8F8B-BA48-88FA-47ED22A8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69951" y="6258040"/>
            <a:ext cx="2726049" cy="365125"/>
          </a:xfrm>
          <a:prstGeom prst="rect">
            <a:avLst/>
          </a:prstGeom>
        </p:spPr>
        <p:txBody>
          <a:bodyPr lIns="0" tIns="0" rIns="9000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17" name="Pladsholder til sidefod 4">
            <a:extLst>
              <a:ext uri="{FF2B5EF4-FFF2-40B4-BE49-F238E27FC236}">
                <a16:creationId xmlns:a16="http://schemas.microsoft.com/office/drawing/2014/main" id="{72AE1FE3-DA83-4143-BC49-2CE06D688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365" y="6258040"/>
            <a:ext cx="2726049" cy="365125"/>
          </a:xfrm>
          <a:prstGeom prst="rect">
            <a:avLst/>
          </a:prstGeom>
        </p:spPr>
        <p:txBody>
          <a:bodyPr lIns="0" tIns="0" rIns="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F1B7AB93-6BDC-EA46-B850-49CF19197D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93543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med mø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6A56C88F-96FE-8D42-B2A9-767F69A45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37" y="1453491"/>
            <a:ext cx="4964541" cy="474407"/>
          </a:xfrm>
          <a:prstGeom prst="rect">
            <a:avLst/>
          </a:prstGeom>
        </p:spPr>
        <p:txBody>
          <a:bodyPr lIns="0" tIns="0" rIns="0" bIns="46800" anchor="b" anchorCtr="0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12" name="Pladsholder til tekst 3">
            <a:extLst>
              <a:ext uri="{FF2B5EF4-FFF2-40B4-BE49-F238E27FC236}">
                <a16:creationId xmlns:a16="http://schemas.microsoft.com/office/drawing/2014/main" id="{A11DBFE3-5F49-0142-98DE-B7725D431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1037" y="2147299"/>
            <a:ext cx="4964541" cy="3729625"/>
          </a:xfrm>
        </p:spPr>
        <p:txBody>
          <a:bodyPr lIns="0" rIns="0"/>
          <a:lstStyle>
            <a:lvl1pPr marL="0" indent="0">
              <a:lnSpc>
                <a:spcPts val="1800"/>
              </a:lnSpc>
              <a:buNone/>
              <a:defRPr sz="14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16" name="Pladsholder til dato 3">
            <a:extLst>
              <a:ext uri="{FF2B5EF4-FFF2-40B4-BE49-F238E27FC236}">
                <a16:creationId xmlns:a16="http://schemas.microsoft.com/office/drawing/2014/main" id="{F86E7F7A-8F8B-BA48-88FA-47ED22A8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69951" y="6258040"/>
            <a:ext cx="2726049" cy="365125"/>
          </a:xfrm>
          <a:prstGeom prst="rect">
            <a:avLst/>
          </a:prstGeom>
        </p:spPr>
        <p:txBody>
          <a:bodyPr lIns="0" tIns="0" rIns="9000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17" name="Pladsholder til sidefod 4">
            <a:extLst>
              <a:ext uri="{FF2B5EF4-FFF2-40B4-BE49-F238E27FC236}">
                <a16:creationId xmlns:a16="http://schemas.microsoft.com/office/drawing/2014/main" id="{72AE1FE3-DA83-4143-BC49-2CE06D688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365" y="6258040"/>
            <a:ext cx="2726049" cy="365125"/>
          </a:xfrm>
          <a:prstGeom prst="rect">
            <a:avLst/>
          </a:prstGeom>
        </p:spPr>
        <p:txBody>
          <a:bodyPr lIns="0" tIns="0" rIns="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pic>
        <p:nvPicPr>
          <p:cNvPr id="37" name="Billede 36">
            <a:extLst>
              <a:ext uri="{FF2B5EF4-FFF2-40B4-BE49-F238E27FC236}">
                <a16:creationId xmlns:a16="http://schemas.microsoft.com/office/drawing/2014/main" id="{5A6EAF4F-2F77-B943-952C-2AC592BA07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44502" y="450433"/>
            <a:ext cx="3268073" cy="5941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593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l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7D17324F-9FEF-CF42-9FD6-EB5672A7BB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356A5-A715-0647-893E-2884623003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292E894-01FC-5C4E-A812-B47CC20C8E9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FE31BC0-6123-FD4C-8D93-DA367ABEA71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1379874B-12DE-C741-B8E6-6CC157D269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4827" y="2147709"/>
            <a:ext cx="7580936" cy="377031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§"/>
              <a:defRPr sz="1400" baseline="0">
                <a:solidFill>
                  <a:schemeClr val="tx2"/>
                </a:solidFill>
              </a:defRPr>
            </a:lvl1pPr>
            <a:lvl2pPr marL="6858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§"/>
              <a:defRPr sz="1400" baseline="0">
                <a:solidFill>
                  <a:schemeClr val="tx2"/>
                </a:solidFill>
              </a:defRPr>
            </a:lvl2pPr>
            <a:lvl3pPr marL="11430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§"/>
              <a:defRPr sz="1400" baseline="0">
                <a:solidFill>
                  <a:schemeClr val="tx2"/>
                </a:solidFill>
              </a:defRPr>
            </a:lvl3pPr>
            <a:lvl4pPr marL="16002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§"/>
              <a:defRPr sz="1400" baseline="0">
                <a:solidFill>
                  <a:schemeClr val="tx2"/>
                </a:solidFill>
              </a:defRPr>
            </a:lvl4pPr>
            <a:lvl5pPr marL="2114550" indent="-28575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§"/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0C1FE528-05C9-8247-9A2F-2B840A900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37" y="1453491"/>
            <a:ext cx="8601592" cy="474407"/>
          </a:xfrm>
          <a:prstGeom prst="rect">
            <a:avLst/>
          </a:prstGeom>
        </p:spPr>
        <p:txBody>
          <a:bodyPr lIns="0" tIns="0" rIns="0" bIns="46800" anchor="b" anchorCtr="0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9648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s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7D17324F-9FEF-CF42-9FD6-EB5672A7BB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356A5-A715-0647-893E-2884623003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292E894-01FC-5C4E-A812-B47CC20C8E9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FE31BC0-6123-FD4C-8D93-DA367ABEA71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1379874B-12DE-C741-B8E6-6CC157D269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4827" y="2147709"/>
            <a:ext cx="8601592" cy="377031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400" baseline="0">
                <a:solidFill>
                  <a:schemeClr val="tx2"/>
                </a:solidFill>
              </a:defRPr>
            </a:lvl1pPr>
            <a:lvl2pPr marL="6858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400" baseline="0">
                <a:solidFill>
                  <a:schemeClr val="tx2"/>
                </a:solidFill>
              </a:defRPr>
            </a:lvl2pPr>
            <a:lvl3pPr marL="11430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400" baseline="0">
                <a:solidFill>
                  <a:schemeClr val="tx2"/>
                </a:solidFill>
              </a:defRPr>
            </a:lvl3pPr>
            <a:lvl4pPr marL="16002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400" baseline="0">
                <a:solidFill>
                  <a:schemeClr val="tx2"/>
                </a:solidFill>
              </a:defRPr>
            </a:lvl4pPr>
            <a:lvl5pPr marL="2114550" indent="-28575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0C1FE528-05C9-8247-9A2F-2B840A900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37" y="1453491"/>
            <a:ext cx="8601592" cy="474407"/>
          </a:xfrm>
          <a:prstGeom prst="rect">
            <a:avLst/>
          </a:prstGeom>
        </p:spPr>
        <p:txBody>
          <a:bodyPr lIns="0" tIns="0" rIns="0" bIns="46800" anchor="b" anchorCtr="0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0783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/ Outr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137" y="2003772"/>
            <a:ext cx="7224499" cy="227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34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/ Outro - hvid">
    <p:bg>
      <p:bgPr>
        <a:solidFill>
          <a:schemeClr val="tx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titel 2">
            <a:extLst>
              <a:ext uri="{FF2B5EF4-FFF2-40B4-BE49-F238E27FC236}">
                <a16:creationId xmlns:a16="http://schemas.microsoft.com/office/drawing/2014/main" id="{87615703-DA55-AA4B-9050-35F7DC169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425" y="5256328"/>
            <a:ext cx="11233150" cy="733611"/>
          </a:xfrm>
        </p:spPr>
        <p:txBody>
          <a:bodyPr lIns="36000" rIns="0" anchor="b" anchorCtr="0"/>
          <a:lstStyle>
            <a:lvl1pPr marL="0" indent="0" algn="ctr">
              <a:lnSpc>
                <a:spcPts val="2900"/>
              </a:lnSpc>
              <a:buNone/>
              <a:defRPr sz="1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2" name="Bille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006" y="1974861"/>
            <a:ext cx="7697576" cy="242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28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/ Outro - hvid (Afvent)">
    <p:bg>
      <p:bgPr>
        <a:solidFill>
          <a:schemeClr val="tx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4C0AD09C-E729-C14A-89AB-88A43636E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68193" y="1849348"/>
            <a:ext cx="7455613" cy="2501525"/>
          </a:xfrm>
          <a:prstGeom prst="rect">
            <a:avLst/>
          </a:prstGeom>
        </p:spPr>
      </p:pic>
      <p:sp>
        <p:nvSpPr>
          <p:cNvPr id="7" name="Undertitel 2">
            <a:extLst>
              <a:ext uri="{FF2B5EF4-FFF2-40B4-BE49-F238E27FC236}">
                <a16:creationId xmlns:a16="http://schemas.microsoft.com/office/drawing/2014/main" id="{87615703-DA55-AA4B-9050-35F7DC169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425" y="5256328"/>
            <a:ext cx="11233150" cy="733611"/>
          </a:xfrm>
        </p:spPr>
        <p:txBody>
          <a:bodyPr lIns="36000" rIns="0" anchor="b" anchorCtr="0"/>
          <a:lstStyle>
            <a:lvl1pPr marL="0" indent="0" algn="ctr">
              <a:lnSpc>
                <a:spcPts val="2900"/>
              </a:lnSpc>
              <a:buNone/>
              <a:defRPr sz="1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2314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B58B872-C424-3746-8166-ABAE099B1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3274" y="6258040"/>
            <a:ext cx="2719349" cy="365125"/>
          </a:xfrm>
          <a:prstGeom prst="rect">
            <a:avLst/>
          </a:prstGeom>
        </p:spPr>
        <p:txBody>
          <a:bodyPr vert="horz" lIns="0" tIns="0" rIns="0" bIns="46800" rtlCol="0" anchor="t" anchorCtr="0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1D356A5-A715-0647-893E-2884623003F7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A793EE40-1743-EA40-BAE5-ADD4B9448076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146608" y="413387"/>
            <a:ext cx="648072" cy="648072"/>
          </a:xfrm>
          <a:prstGeom prst="rect">
            <a:avLst/>
          </a:prstGeom>
        </p:spPr>
      </p:pic>
      <p:sp>
        <p:nvSpPr>
          <p:cNvPr id="23" name="Pladsholder til dato 3">
            <a:extLst>
              <a:ext uri="{FF2B5EF4-FFF2-40B4-BE49-F238E27FC236}">
                <a16:creationId xmlns:a16="http://schemas.microsoft.com/office/drawing/2014/main" id="{65617FD6-46CA-1945-B93E-7F6ED9010D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69951" y="6258040"/>
            <a:ext cx="2726049" cy="365125"/>
          </a:xfrm>
          <a:prstGeom prst="rect">
            <a:avLst/>
          </a:prstGeom>
        </p:spPr>
        <p:txBody>
          <a:bodyPr lIns="0" tIns="0" rIns="9000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18" name="Pladsholder til sidefod 4">
            <a:extLst>
              <a:ext uri="{FF2B5EF4-FFF2-40B4-BE49-F238E27FC236}">
                <a16:creationId xmlns:a16="http://schemas.microsoft.com/office/drawing/2014/main" id="{6CED719F-3B35-F44C-B171-7811ABD29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365" y="6258040"/>
            <a:ext cx="2726049" cy="365125"/>
          </a:xfrm>
          <a:prstGeom prst="rect">
            <a:avLst/>
          </a:prstGeom>
        </p:spPr>
        <p:txBody>
          <a:bodyPr lIns="0" tIns="0" rIns="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511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8" r:id="rId3"/>
    <p:sldLayoutId id="2147483665" r:id="rId4"/>
    <p:sldLayoutId id="2147483666" r:id="rId5"/>
    <p:sldLayoutId id="2147483667" r:id="rId6"/>
    <p:sldLayoutId id="2147483670" r:id="rId7"/>
    <p:sldLayoutId id="2147483671" r:id="rId8"/>
    <p:sldLayoutId id="2147483669" r:id="rId9"/>
    <p:sldLayoutId id="2147483664" r:id="rId10"/>
  </p:sldLayoutIdLst>
  <p:hf sldNum="0" hdr="0" dt="0"/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3600" b="1" i="0" kern="1200" spc="-100" baseline="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3360"/>
        </a:lnSpc>
        <a:spcBef>
          <a:spcPts val="0"/>
        </a:spcBef>
        <a:buFont typeface="Arial" panose="020B0604020202020204" pitchFamily="34" charset="0"/>
        <a:buChar char="•"/>
        <a:defRPr sz="2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336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3360"/>
        </a:lnSpc>
        <a:spcBef>
          <a:spcPts val="0"/>
        </a:spcBef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3360"/>
        </a:lnSpc>
        <a:spcBef>
          <a:spcPts val="0"/>
        </a:spcBef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935">
          <p15:clr>
            <a:srgbClr val="F26B43"/>
          </p15:clr>
        </p15:guide>
        <p15:guide id="4" orient="horz" pos="3702">
          <p15:clr>
            <a:srgbClr val="F26B43"/>
          </p15:clr>
        </p15:guide>
        <p15:guide id="5" pos="3840">
          <p15:clr>
            <a:srgbClr val="F26B43"/>
          </p15:clr>
        </p15:guide>
        <p15:guide id="6" pos="302">
          <p15:clr>
            <a:srgbClr val="F26B43"/>
          </p15:clr>
        </p15:guide>
        <p15:guide id="7" pos="7378">
          <p15:clr>
            <a:srgbClr val="F26B43"/>
          </p15:clr>
        </p15:guide>
        <p15:guide id="8" orient="horz" pos="618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13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atematikdidaktik.dk/tema/undersoegende-matematikundervisning-i-grundskolen/hvad-er-undersoegende-matematikundervisin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atematikdidaktik.dk/tema/undersoegende-matematikundervisning-i-grundskolen/eksempler-fra-praksis-om-undersoegende-matematikundervisning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Undersøgende matematikundervisning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half" idx="2"/>
          </p:nvPr>
        </p:nvSpPr>
        <p:spPr>
          <a:xfrm>
            <a:off x="491037" y="2475781"/>
            <a:ext cx="8601592" cy="3401143"/>
          </a:xfrm>
        </p:spPr>
        <p:txBody>
          <a:bodyPr/>
          <a:lstStyle/>
          <a:p>
            <a:r>
              <a:rPr lang="da-DK" sz="1800" dirty="0"/>
              <a:t>Forslag til fagteammøde</a:t>
            </a:r>
          </a:p>
        </p:txBody>
      </p:sp>
    </p:spTree>
    <p:extLst>
      <p:ext uri="{BB962C8B-B14F-4D97-AF65-F5344CB8AC3E}">
        <p14:creationId xmlns:p14="http://schemas.microsoft.com/office/powerpoint/2010/main" val="626569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Hvilke erfaringer har vi med undersøgende matematikundervisning?</a:t>
            </a:r>
          </a:p>
          <a:p>
            <a:pPr lv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Et konkret eksempel på undersøgende aktivitet til 4.-5. klasse: ’Deling af sandwich’.</a:t>
            </a:r>
          </a:p>
          <a:p>
            <a:pPr lv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Det videre arbejde med undersøgende matematikundervisning</a:t>
            </a:r>
          </a:p>
          <a:p>
            <a:pPr marL="0" indent="0">
              <a:buNone/>
            </a:pPr>
            <a:endParaRPr lang="da-DK" sz="18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prstClr val="black"/>
                </a:solidFill>
                <a:latin typeface="Calibri" panose="020F0502020204030204"/>
              </a:rPr>
              <a:t>Dagsorden</a:t>
            </a:r>
            <a:br>
              <a:rPr lang="da-DK" dirty="0">
                <a:solidFill>
                  <a:prstClr val="black"/>
                </a:solidFill>
                <a:latin typeface="Calibri" panose="020F0502020204030204"/>
              </a:rPr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8671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Video: Hvad er undersøgende matematikundervisning? (3 min.) </a:t>
            </a:r>
            <a:br>
              <a:rPr lang="da-DK" sz="18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da-DK" sz="1800" u="sng" dirty="0">
                <a:solidFill>
                  <a:prstClr val="black"/>
                </a:solidFill>
                <a:latin typeface="Calibri" panose="020F050202020403020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Hvad er undersøgende matematikundervisning?</a:t>
            </a: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Samtale parvis (3-5 minutter)</a:t>
            </a:r>
          </a:p>
          <a:p>
            <a:pPr lvl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Hvilke erfaringer har I med undersøgende undervisning?</a:t>
            </a:r>
          </a:p>
          <a:p>
            <a:pPr lvl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Hvad er især svært (for læreren) i forhold til at </a:t>
            </a:r>
            <a:r>
              <a:rPr lang="da-DK" sz="1800">
                <a:solidFill>
                  <a:prstClr val="black"/>
                </a:solidFill>
                <a:latin typeface="Calibri" panose="020F0502020204030204"/>
              </a:rPr>
              <a:t>gennemføre undersøgende </a:t>
            </a: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matematikundervisning?</a:t>
            </a:r>
          </a:p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Opsamling i plenum</a:t>
            </a:r>
            <a:endParaRPr lang="da-DK" sz="18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dirty="0">
                <a:solidFill>
                  <a:prstClr val="black"/>
                </a:solidFill>
                <a:latin typeface="Calibri" panose="020F0502020204030204"/>
              </a:rPr>
              <a:t>Erfaringer med undersøgende matematikundervisning</a:t>
            </a:r>
          </a:p>
        </p:txBody>
      </p:sp>
    </p:spTree>
    <p:extLst>
      <p:ext uri="{BB962C8B-B14F-4D97-AF65-F5344CB8AC3E}">
        <p14:creationId xmlns:p14="http://schemas.microsoft.com/office/powerpoint/2010/main" val="60896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>
          <a:xfrm>
            <a:off x="504827" y="2147709"/>
            <a:ext cx="8601592" cy="377031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Se videoen: </a:t>
            </a:r>
            <a:r>
              <a:rPr lang="da-DK" sz="1800" u="sng" dirty="0">
                <a:solidFill>
                  <a:prstClr val="black"/>
                </a:solidFill>
                <a:latin typeface="Calibri" panose="020F0502020204030204"/>
                <a:hlinkClick r:id="rId2"/>
              </a:rPr>
              <a:t>Deling af sandwich</a:t>
            </a:r>
            <a:r>
              <a:rPr lang="da-DK" sz="1800" u="sng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(7:45 min)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Diskussion af ’sandwichproblemet’ i grupper på ca. 4 personer</a:t>
            </a:r>
          </a:p>
          <a:p>
            <a:pPr lvl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Hvad kan eleverne lære om brøker ved at arbejde med aktiviteten?</a:t>
            </a:r>
          </a:p>
          <a:p>
            <a:pPr lvl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Er aktiviteten velegnet til 4. eller 5. klasse?</a:t>
            </a:r>
          </a:p>
          <a:p>
            <a:pPr lvl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Hvor ser I de største udfordringer som lærer, hvis man skal gennemføre denne type undervisning?</a:t>
            </a:r>
          </a:p>
          <a:p>
            <a:pPr marL="0" indent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Opsamling i plenum</a:t>
            </a:r>
            <a:endParaRPr lang="da-DK" sz="18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prstClr val="black"/>
                </a:solidFill>
                <a:latin typeface="Calibri" panose="020F0502020204030204"/>
              </a:rPr>
              <a:t>Deling af sandwich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20818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Hvad har vi fået med fra dagens arbejde?</a:t>
            </a:r>
          </a:p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Hvordan kommer vi videre med undersøgende matematikundervisning?</a:t>
            </a:r>
          </a:p>
          <a:p>
            <a:pPr marL="0" indent="0">
              <a:buNone/>
            </a:pPr>
            <a:endParaRPr lang="da-DK" sz="18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prstClr val="black"/>
                </a:solidFill>
                <a:latin typeface="Calibri" panose="020F0502020204030204"/>
              </a:rPr>
              <a:t>Det videre arbejde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6087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875335"/>
      </p:ext>
    </p:extLst>
  </p:cSld>
  <p:clrMapOvr>
    <a:masterClrMapping/>
  </p:clrMapOvr>
</p:sld>
</file>

<file path=ppt/theme/theme1.xml><?xml version="1.0" encoding="utf-8"?>
<a:theme xmlns:a="http://schemas.openxmlformats.org/drawingml/2006/main" name="1_NCUM">
  <a:themeElements>
    <a:clrScheme name="NCUM 2">
      <a:dk1>
        <a:srgbClr val="1D3C34"/>
      </a:dk1>
      <a:lt1>
        <a:srgbClr val="FFFFFF"/>
      </a:lt1>
      <a:dk2>
        <a:srgbClr val="1D3C34"/>
      </a:dk2>
      <a:lt2>
        <a:srgbClr val="E7E6E6"/>
      </a:lt2>
      <a:accent1>
        <a:srgbClr val="1D3C34"/>
      </a:accent1>
      <a:accent2>
        <a:srgbClr val="00F987"/>
      </a:accent2>
      <a:accent3>
        <a:srgbClr val="A5A5A5"/>
      </a:accent3>
      <a:accent4>
        <a:srgbClr val="FFDE19"/>
      </a:accent4>
      <a:accent5>
        <a:srgbClr val="C6C5C7"/>
      </a:accent5>
      <a:accent6>
        <a:srgbClr val="E6E7E6"/>
      </a:accent6>
      <a:hlink>
        <a:srgbClr val="00F987"/>
      </a:hlink>
      <a:folHlink>
        <a:srgbClr val="00F9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CUMPowerpointTemplate" id="{D03E5CD1-92A6-48A2-BB6B-6707BE531364}" vid="{19F770A3-219C-4E85-BE0A-33006C1160B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9024AF2BADCEA40AA4737565C6A53D1" ma:contentTypeVersion="12" ma:contentTypeDescription="Opret et nyt dokument." ma:contentTypeScope="" ma:versionID="b6a0e7fd42f91ecf48c7b5f0821314ee">
  <xsd:schema xmlns:xsd="http://www.w3.org/2001/XMLSchema" xmlns:xs="http://www.w3.org/2001/XMLSchema" xmlns:p="http://schemas.microsoft.com/office/2006/metadata/properties" xmlns:ns3="12f2831e-e10b-467b-b0aa-2072fa2a3b9c" xmlns:ns4="f1e1a134-4d0e-4245-8d29-4ff960a1d7a4" targetNamespace="http://schemas.microsoft.com/office/2006/metadata/properties" ma:root="true" ma:fieldsID="e61451f4989542245b0c9fa8079a72a6" ns3:_="" ns4:_="">
    <xsd:import namespace="12f2831e-e10b-467b-b0aa-2072fa2a3b9c"/>
    <xsd:import namespace="f1e1a134-4d0e-4245-8d29-4ff960a1d7a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f2831e-e10b-467b-b0aa-2072fa2a3b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e1a134-4d0e-4245-8d29-4ff960a1d7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værdi for deling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E48031-D57D-4571-B753-9222BACE34B0}">
  <ds:schemaRefs>
    <ds:schemaRef ds:uri="http://schemas.microsoft.com/office/2006/documentManagement/types"/>
    <ds:schemaRef ds:uri="f1e1a134-4d0e-4245-8d29-4ff960a1d7a4"/>
    <ds:schemaRef ds:uri="http://purl.org/dc/dcmitype/"/>
    <ds:schemaRef ds:uri="12f2831e-e10b-467b-b0aa-2072fa2a3b9c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82E3054-F83A-47BE-A57A-0F467155D6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f2831e-e10b-467b-b0aa-2072fa2a3b9c"/>
    <ds:schemaRef ds:uri="f1e1a134-4d0e-4245-8d29-4ff960a1d7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D89895-6902-4811-9A20-438715B7CF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NCUMPowerpointTemplate</Template>
  <TotalTime>371</TotalTime>
  <Words>239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1_NCUM</vt:lpstr>
      <vt:lpstr>Undersøgende matematikundervisning</vt:lpstr>
      <vt:lpstr>Dagsorden </vt:lpstr>
      <vt:lpstr>Erfaringer med undersøgende matematikundervisning</vt:lpstr>
      <vt:lpstr>Deling af sandwich</vt:lpstr>
      <vt:lpstr>Det videre arbejde</vt:lpstr>
      <vt:lpstr>PowerPoint-præsentation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Overskrift</dc:title>
  <dc:creator>Ditte Wolff-Jacobsen</dc:creator>
  <cp:lastModifiedBy>Kaj Østergaard (KOST) | VIA</cp:lastModifiedBy>
  <cp:revision>16</cp:revision>
  <dcterms:created xsi:type="dcterms:W3CDTF">2020-09-23T08:43:57Z</dcterms:created>
  <dcterms:modified xsi:type="dcterms:W3CDTF">2023-12-13T08:59:09Z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0x010100A9024AF2BADCEA40AA4737565C6A53D1</vt:lpwstr>
  </property>
</Properties>
</file>